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528" r:id="rId2"/>
    <p:sldId id="529" r:id="rId3"/>
    <p:sldId id="530" r:id="rId4"/>
    <p:sldId id="531" r:id="rId5"/>
    <p:sldId id="546" r:id="rId6"/>
    <p:sldId id="548" r:id="rId7"/>
    <p:sldId id="549" r:id="rId8"/>
    <p:sldId id="533" r:id="rId9"/>
    <p:sldId id="534" r:id="rId10"/>
    <p:sldId id="547" r:id="rId11"/>
    <p:sldId id="535" r:id="rId12"/>
    <p:sldId id="536" r:id="rId13"/>
    <p:sldId id="537" r:id="rId14"/>
    <p:sldId id="538" r:id="rId15"/>
    <p:sldId id="540" r:id="rId16"/>
    <p:sldId id="541" r:id="rId17"/>
    <p:sldId id="542" r:id="rId18"/>
    <p:sldId id="545" r:id="rId1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188722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47ADDA9-D2B0-4FEB-9DD6-512A099B25F2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88214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0477E67-32FD-4F77-ABB2-2281659A31DD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15</a:t>
            </a:fld>
            <a:endParaRPr lang="en-GB" altLang="fr-FR" sz="14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235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110077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220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SA#90-e, 08-14 December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2020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10041584" y="1212137"/>
            <a:ext cx="1575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SP-200982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  <p:sldLayoutId id="2147485169" r:id="rId5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/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6625" y="2338950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US" sz="5300" b="1" dirty="0"/>
              <a:t>SA WG6 status report to </a:t>
            </a: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>TSG SA#90-e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 smtClean="0"/>
              <a:t/>
            </a:r>
            <a:br>
              <a:rPr lang="en-US" altLang="en-US" sz="1800" dirty="0" smtClean="0"/>
            </a:br>
            <a:r>
              <a:rPr lang="en-US" altLang="en-US" sz="2400" dirty="0" smtClean="0">
                <a:latin typeface="Arial" panose="020B0604020202020204" pitchFamily="34" charset="0"/>
              </a:rPr>
              <a:t>Suresh </a:t>
            </a:r>
            <a:r>
              <a:rPr lang="en-US" altLang="en-US" sz="2400" dirty="0" err="1" smtClean="0">
                <a:latin typeface="Arial" panose="020B0604020202020204" pitchFamily="34" charset="0"/>
              </a:rPr>
              <a:t>Chitturi</a:t>
            </a:r>
            <a:endParaRPr lang="en-US" altLang="en-US" sz="24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panose="020B0604020202020204" pitchFamily="34" charset="0"/>
              </a:rPr>
              <a:t>SA6 Chairman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>
                <a:latin typeface="Arial" panose="020B0604020202020204" pitchFamily="34" charset="0"/>
              </a:rPr>
              <a:t>SAMSUNG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2/2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883466"/>
              </p:ext>
            </p:extLst>
          </p:nvPr>
        </p:nvGraphicFramePr>
        <p:xfrm>
          <a:off x="295274" y="1748119"/>
          <a:ext cx="11058525" cy="442217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26625"/>
                <a:gridCol w="1525575"/>
                <a:gridCol w="1232009"/>
                <a:gridCol w="827928"/>
                <a:gridCol w="905404"/>
                <a:gridCol w="1312737"/>
                <a:gridCol w="232824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SA#89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application layer support for V2X services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eV2XAPP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SP-200998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Architecture for MSGin5G Service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5GMARCH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5%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Mission Critical Services</a:t>
                      </a:r>
                      <a:r>
                        <a:rPr lang="en-US" sz="1600" baseline="0" dirty="0" smtClean="0"/>
                        <a:t> over 5GS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MCOver5GS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0%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SA#91</a:t>
                      </a:r>
                    </a:p>
                    <a:p>
                      <a:r>
                        <a:rPr lang="en-US" sz="1600" dirty="0" smtClean="0"/>
                        <a:t>(03/2021)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Enhanced Service Enabler Architecture Layer for Verticals 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err="1" smtClean="0"/>
                        <a:t>eSEAL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New</a:t>
                      </a:r>
                      <a:r>
                        <a:rPr lang="en-US" sz="1600" baseline="0" dirty="0" smtClean="0"/>
                        <a:t> WID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SP-200999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 </a:t>
                      </a:r>
                      <a:r>
                        <a:rPr lang="en-IN" altLang="fr-FR" sz="1400" kern="120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SP-200987</a:t>
                      </a: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600" dirty="0" smtClean="0"/>
                        <a:t>Application layer support for Unmanned Aerial System (UAS)</a:t>
                      </a:r>
                      <a:endParaRPr lang="en-US" sz="160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UASAPP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New WID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-</a:t>
                      </a:r>
                      <a:endParaRPr lang="en-US" sz="1600" b="0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0%</a:t>
                      </a:r>
                      <a:endParaRPr lang="en-US" sz="1600" b="1" dirty="0"/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SA#92</a:t>
                      </a:r>
                    </a:p>
                    <a:p>
                      <a:r>
                        <a:rPr lang="en-US" sz="1600" dirty="0" smtClean="0"/>
                        <a:t>(06/2021)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2" marB="45572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New WID 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SP-200988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04792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7463"/>
              </p:ext>
            </p:extLst>
          </p:nvPr>
        </p:nvGraphicFramePr>
        <p:xfrm>
          <a:off x="279308" y="1664919"/>
          <a:ext cx="11037684" cy="458282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800340"/>
                <a:gridCol w="1328528"/>
                <a:gridCol w="1074337"/>
                <a:gridCol w="856304"/>
                <a:gridCol w="817072"/>
                <a:gridCol w="1046080"/>
                <a:gridCol w="3115023"/>
              </a:tblGrid>
              <a:tr h="579060">
                <a:tc>
                  <a:txBody>
                    <a:bodyPr/>
                    <a:lstStyle/>
                    <a:p>
                      <a:r>
                        <a:rPr lang="en-US" sz="1600" baseline="0" dirty="0" smtClean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 Code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SID </a:t>
                      </a:r>
                      <a:r>
                        <a:rPr lang="en-US" sz="1400" dirty="0" smtClean="0"/>
                        <a:t>Approved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SA#89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SA6#90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Target</a:t>
                      </a:r>
                      <a:br>
                        <a:rPr lang="en-US" sz="1600" dirty="0" smtClean="0"/>
                      </a:br>
                      <a:r>
                        <a:rPr lang="en-US" sz="1400" baseline="0" dirty="0" smtClean="0"/>
                        <a:t>Completion</a:t>
                      </a:r>
                      <a:endParaRPr lang="en-US" sz="14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Remarks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</a:tr>
              <a:tr h="5181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Mission Critical Services support over 5G System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FS_MCOver5GS 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SA#80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(06/2018)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in </a:t>
                      </a:r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SP-200984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1810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into location enhancements for mission critical services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FS_enhMCLoc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(09/2018)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400" kern="1200" dirty="0" smtClean="0"/>
                        <a:t>SA#87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400" kern="1200" dirty="0" smtClean="0"/>
                        <a:t>(03/2020)</a:t>
                      </a:r>
                      <a:endParaRPr lang="en-US" sz="1400" b="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</a:txBody>
                  <a:tcPr marL="91446" marR="91446" marT="45691" marB="45691"/>
                </a:tc>
              </a:tr>
              <a:tr h="6015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Factories of the Future in 5G</a:t>
                      </a:r>
                      <a:r>
                        <a:rPr lang="en-US" sz="1400" baseline="0" dirty="0" smtClean="0"/>
                        <a:t> NW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FS_FFAPP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639928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application layer support for Unmanned Aerial System (UAS)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FS_UASAPP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(12/2018)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55%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75%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SA#91</a:t>
                      </a:r>
                    </a:p>
                    <a:p>
                      <a:r>
                        <a:rPr lang="en-US" sz="1400" dirty="0" smtClean="0"/>
                        <a:t>(03/2021)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altLang="fr-FR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Revised SID in SP-200986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400" kern="120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TR for information in </a:t>
                      </a:r>
                      <a:r>
                        <a:rPr lang="en-IN" altLang="fr-FR" sz="1400" smtClean="0">
                          <a:solidFill>
                            <a:srgbClr val="0000FF"/>
                          </a:solidFill>
                        </a:rPr>
                        <a:t>SP-200985</a:t>
                      </a:r>
                      <a:endParaRPr lang="en-US" sz="1400" baseline="0" dirty="0" smtClean="0"/>
                    </a:p>
                    <a:p>
                      <a:pPr marL="0" algn="l" defTabSz="914400" rtl="0" eaLnBrk="1" latinLnBrk="0" hangingPunct="1"/>
                      <a:r>
                        <a:rPr lang="en-US" sz="1400" dirty="0" smtClean="0"/>
                        <a:t>TR for approval planned</a:t>
                      </a:r>
                      <a:r>
                        <a:rPr lang="en-US" sz="1400" baseline="0" dirty="0" smtClean="0"/>
                        <a:t> at</a:t>
                      </a:r>
                      <a:r>
                        <a:rPr lang="en-US" sz="1400" dirty="0" smtClean="0"/>
                        <a:t> SA#91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4485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Study on support of the 5GMSG Service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FS_5GMARCH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(06/2019)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65%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SA#90</a:t>
                      </a:r>
                    </a:p>
                    <a:p>
                      <a:r>
                        <a:rPr lang="en-US" sz="1400" dirty="0" smtClean="0"/>
                        <a:t>(12/2020)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TR for approval</a:t>
                      </a:r>
                      <a:r>
                        <a:rPr lang="en-US" sz="1400" baseline="0" dirty="0" smtClean="0"/>
                        <a:t> planned at SA#91</a:t>
                      </a:r>
                      <a:endParaRPr lang="en-US" sz="1400" kern="1200" baseline="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</a:tr>
              <a:tr h="544854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Gateway UE function for Mission Critical Communication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FS_MCGWUE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30%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  <a:tr h="544854">
                <a:tc>
                  <a:txBody>
                    <a:bodyPr/>
                    <a:lstStyle/>
                    <a:p>
                      <a:r>
                        <a:rPr lang="en-GB" sz="1400" dirty="0" smtClean="0"/>
                        <a:t>Study of Interconnection and Migration Aspects for Railways</a:t>
                      </a:r>
                      <a:r>
                        <a:rPr lang="en-GB" altLang="en-US" sz="1400" dirty="0" smtClean="0"/>
                        <a:t> 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FS_IRail</a:t>
                      </a:r>
                      <a:endParaRPr lang="en-US" sz="14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SA#88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(06/2020)</a:t>
                      </a:r>
                      <a:endParaRPr lang="en-US" sz="1400" b="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SA#93</a:t>
                      </a:r>
                    </a:p>
                    <a:p>
                      <a:r>
                        <a:rPr lang="en-US" sz="1400" dirty="0" smtClean="0"/>
                        <a:t>(09/2021)</a:t>
                      </a:r>
                      <a:endParaRPr lang="en-US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Rel-18 study </a:t>
                      </a: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46" marR="91446" marT="45691" marB="45691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7089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242047" y="3097026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For TSG SA information and action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(1/2)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223625" cy="4738776"/>
          </a:xfrm>
        </p:spPr>
        <p:txBody>
          <a:bodyPr/>
          <a:lstStyle/>
          <a:p>
            <a:r>
              <a:rPr lang="en-GB" altLang="fr-FR" sz="2400" dirty="0" smtClean="0"/>
              <a:t> Action</a:t>
            </a:r>
          </a:p>
          <a:p>
            <a:pPr lvl="1"/>
            <a:r>
              <a:rPr lang="en-GB" altLang="fr-FR" sz="2000" dirty="0" smtClean="0"/>
              <a:t>CRs for approval – 12 CR packs</a:t>
            </a:r>
          </a:p>
          <a:p>
            <a:pPr lvl="2"/>
            <a:r>
              <a:rPr lang="en-GB" altLang="en-US" dirty="0" smtClean="0"/>
              <a:t>Rel-16 CRs to TS 23.282 for </a:t>
            </a:r>
            <a:r>
              <a:rPr lang="en-GB" altLang="en-US" b="1" dirty="0" smtClean="0"/>
              <a:t>eMCData2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SP-200989 </a:t>
            </a:r>
          </a:p>
          <a:p>
            <a:pPr lvl="2"/>
            <a:r>
              <a:rPr lang="en-GB" altLang="en-US" dirty="0"/>
              <a:t>Rel-16 CRs to TS </a:t>
            </a:r>
            <a:r>
              <a:rPr lang="en-GB" altLang="en-US" dirty="0" smtClean="0"/>
              <a:t>23.281 </a:t>
            </a:r>
            <a:r>
              <a:rPr lang="en-GB" altLang="en-US" dirty="0"/>
              <a:t>for </a:t>
            </a:r>
            <a:r>
              <a:rPr lang="en-GB" altLang="en-US" b="1" dirty="0" smtClean="0"/>
              <a:t>MONASTERY2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SP-200990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Rel-16 CRs to TS 23.434 for </a:t>
            </a:r>
            <a:r>
              <a:rPr lang="en-GB" altLang="en-US" b="1" dirty="0" smtClean="0"/>
              <a:t>SEAL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SP-200991 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Rel-16 CRs to TS 23.286 for </a:t>
            </a:r>
            <a:r>
              <a:rPr lang="en-GB" altLang="en-US" b="1" dirty="0" smtClean="0"/>
              <a:t>V2XAPP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SP-200992 </a:t>
            </a:r>
          </a:p>
          <a:p>
            <a:pPr lvl="2"/>
            <a:r>
              <a:rPr lang="en-GB" altLang="en-US" dirty="0" smtClean="0"/>
              <a:t>Rel-17 </a:t>
            </a:r>
            <a:r>
              <a:rPr lang="en-GB" altLang="en-US" dirty="0"/>
              <a:t>CRs to </a:t>
            </a:r>
            <a:r>
              <a:rPr lang="en-GB" altLang="en-US" dirty="0" smtClean="0"/>
              <a:t>TR 23.764 </a:t>
            </a:r>
            <a:r>
              <a:rPr lang="en-GB" altLang="en-US" dirty="0"/>
              <a:t>for </a:t>
            </a:r>
            <a:r>
              <a:rPr lang="en-GB" altLang="en-US" b="1" dirty="0" smtClean="0"/>
              <a:t>FS_eV2XAPP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SP-200993 </a:t>
            </a:r>
            <a:endParaRPr lang="en-IN" altLang="en-US" dirty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23.281, and 23.379 for </a:t>
            </a:r>
            <a:r>
              <a:rPr lang="en-GB" altLang="en-US" b="1" dirty="0" smtClean="0"/>
              <a:t>eMONASTERY2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SP-200994 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23.280 and 23.379 for </a:t>
            </a:r>
            <a:r>
              <a:rPr lang="en-GB" altLang="en-US" b="1" dirty="0" smtClean="0"/>
              <a:t>enh3MCPTT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SP-200995 </a:t>
            </a:r>
            <a:endParaRPr lang="en-IN" altLang="en-US" dirty="0" smtClean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23.282 for </a:t>
            </a:r>
            <a:r>
              <a:rPr lang="en-GB" altLang="en-US" b="1" dirty="0" smtClean="0"/>
              <a:t>eMCData3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SP-200996 </a:t>
            </a:r>
          </a:p>
          <a:p>
            <a:pPr lvl="2"/>
            <a:r>
              <a:rPr lang="en-GB" altLang="en-US" dirty="0"/>
              <a:t>Rel-17 CRs to TS </a:t>
            </a:r>
            <a:r>
              <a:rPr lang="en-GB" altLang="en-US" dirty="0" smtClean="0"/>
              <a:t>23.222 </a:t>
            </a:r>
            <a:r>
              <a:rPr lang="en-GB" altLang="en-US" dirty="0"/>
              <a:t>for </a:t>
            </a:r>
            <a:r>
              <a:rPr lang="en-GB" altLang="en-US" b="1" dirty="0" smtClean="0"/>
              <a:t>EDGEAPP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SP-200997 </a:t>
            </a:r>
          </a:p>
          <a:p>
            <a:pPr lvl="2"/>
            <a:r>
              <a:rPr lang="en-GB" altLang="en-US" dirty="0"/>
              <a:t>Rel-17 CRs to TS </a:t>
            </a:r>
            <a:r>
              <a:rPr lang="en-GB" altLang="en-US" dirty="0" smtClean="0"/>
              <a:t>23.286 and 23.434 </a:t>
            </a:r>
            <a:r>
              <a:rPr lang="en-GB" altLang="en-US" dirty="0"/>
              <a:t>for </a:t>
            </a:r>
            <a:r>
              <a:rPr lang="en-GB" altLang="en-US" b="1" dirty="0" smtClean="0"/>
              <a:t>eV2XAPP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SP-200998 </a:t>
            </a:r>
          </a:p>
          <a:p>
            <a:pPr lvl="2"/>
            <a:r>
              <a:rPr lang="en-GB" altLang="en-US" dirty="0"/>
              <a:t>Rel-17 CRs to TS </a:t>
            </a:r>
            <a:r>
              <a:rPr lang="en-GB" altLang="en-US" dirty="0" smtClean="0"/>
              <a:t>23.434 </a:t>
            </a:r>
            <a:r>
              <a:rPr lang="en-GB" altLang="en-US" dirty="0"/>
              <a:t>for </a:t>
            </a:r>
            <a:r>
              <a:rPr lang="en-GB" altLang="en-US" b="1" dirty="0" err="1" smtClean="0"/>
              <a:t>eSEAL</a:t>
            </a:r>
            <a:r>
              <a:rPr lang="en-GB" altLang="en-US" dirty="0" smtClean="0"/>
              <a:t> </a:t>
            </a:r>
            <a:r>
              <a:rPr lang="en-GB" altLang="en-US" dirty="0"/>
              <a:t>in </a:t>
            </a:r>
            <a:r>
              <a:rPr lang="en-GB" altLang="en-US" dirty="0" smtClean="0">
                <a:solidFill>
                  <a:srgbClr val="0000FF"/>
                </a:solidFill>
              </a:rPr>
              <a:t>SP-200999 </a:t>
            </a:r>
            <a:endParaRPr lang="en-GB" altLang="en-US" dirty="0">
              <a:solidFill>
                <a:srgbClr val="0000FF"/>
              </a:solidFill>
            </a:endParaRPr>
          </a:p>
          <a:p>
            <a:pPr lvl="2"/>
            <a:r>
              <a:rPr lang="en-GB" altLang="en-US" dirty="0" smtClean="0"/>
              <a:t>Rel-17 CRs to TS 23.281 for </a:t>
            </a:r>
            <a:r>
              <a:rPr lang="en-GB" altLang="en-US" b="1" dirty="0" smtClean="0"/>
              <a:t>TEI17</a:t>
            </a:r>
            <a:r>
              <a:rPr lang="en-GB" altLang="en-US" dirty="0" smtClean="0"/>
              <a:t> in </a:t>
            </a:r>
            <a:r>
              <a:rPr lang="en-GB" altLang="en-US" dirty="0" smtClean="0">
                <a:solidFill>
                  <a:srgbClr val="0000FF"/>
                </a:solidFill>
              </a:rPr>
              <a:t>SP-201000 </a:t>
            </a:r>
            <a:endParaRPr lang="en-IN" altLang="en-US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For TSG SA information and action (2/2)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206468" y="1718983"/>
            <a:ext cx="11601450" cy="4287371"/>
          </a:xfrm>
        </p:spPr>
        <p:txBody>
          <a:bodyPr/>
          <a:lstStyle/>
          <a:p>
            <a:r>
              <a:rPr lang="en-GB" altLang="fr-FR" sz="2400" dirty="0" smtClean="0"/>
              <a:t>Information</a:t>
            </a:r>
          </a:p>
          <a:p>
            <a:pPr lvl="1"/>
            <a:r>
              <a:rPr lang="en-GB" altLang="fr-FR" sz="2000" dirty="0" smtClean="0"/>
              <a:t>Technical Report(s)</a:t>
            </a:r>
          </a:p>
          <a:p>
            <a:pPr lvl="2"/>
            <a:r>
              <a:rPr lang="en-IN" altLang="fr-FR" b="1" dirty="0" smtClean="0"/>
              <a:t>FS_MCOver5GS - </a:t>
            </a:r>
            <a:r>
              <a:rPr lang="en-IN" altLang="fr-FR" dirty="0" smtClean="0"/>
              <a:t>Presentation of TS 23.783 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SP-200984 </a:t>
            </a:r>
          </a:p>
          <a:p>
            <a:pPr lvl="2"/>
            <a:r>
              <a:rPr lang="en-IN" altLang="fr-FR" b="1" dirty="0" smtClean="0"/>
              <a:t>FS_UASAPP - </a:t>
            </a:r>
            <a:r>
              <a:rPr lang="en-IN" altLang="fr-FR" dirty="0" smtClean="0"/>
              <a:t>Presentation of TR 23.755 v1.0.0 for information in </a:t>
            </a:r>
            <a:r>
              <a:rPr lang="en-IN" altLang="fr-FR" dirty="0" smtClean="0">
                <a:solidFill>
                  <a:srgbClr val="0000FF"/>
                </a:solidFill>
              </a:rPr>
              <a:t>SP-200985 </a:t>
            </a:r>
          </a:p>
          <a:p>
            <a:r>
              <a:rPr lang="en-GB" altLang="fr-FR" sz="2400" dirty="0" smtClean="0"/>
              <a:t>Action</a:t>
            </a:r>
          </a:p>
          <a:p>
            <a:pPr lvl="1"/>
            <a:r>
              <a:rPr lang="en-US" altLang="en-US" sz="2000" dirty="0" smtClean="0"/>
              <a:t>Work-item(s)</a:t>
            </a:r>
          </a:p>
          <a:p>
            <a:pPr lvl="2"/>
            <a:r>
              <a:rPr lang="en-IN" altLang="fr-FR" b="1" dirty="0" err="1" smtClean="0"/>
              <a:t>eSEAL</a:t>
            </a:r>
            <a:r>
              <a:rPr lang="en-IN" altLang="fr-FR" b="1" dirty="0" smtClean="0"/>
              <a:t> - </a:t>
            </a:r>
            <a:r>
              <a:rPr lang="en-IN" altLang="fr-FR" dirty="0" smtClean="0"/>
              <a:t>New WID </a:t>
            </a:r>
            <a:r>
              <a:rPr lang="en-GB" dirty="0"/>
              <a:t>Enhanced Service Enabler Architecture Layer for Verticals</a:t>
            </a:r>
            <a:r>
              <a:rPr lang="en-IN" altLang="fr-FR" dirty="0" smtClean="0"/>
              <a:t> in </a:t>
            </a:r>
            <a:r>
              <a:rPr lang="en-IN" altLang="fr-FR" dirty="0" smtClean="0">
                <a:solidFill>
                  <a:srgbClr val="0000FF"/>
                </a:solidFill>
              </a:rPr>
              <a:t>SP-200987</a:t>
            </a:r>
          </a:p>
          <a:p>
            <a:pPr lvl="2"/>
            <a:r>
              <a:rPr lang="en-IN" altLang="fr-FR" b="1" dirty="0" smtClean="0"/>
              <a:t>UASAPP- </a:t>
            </a:r>
            <a:r>
              <a:rPr lang="en-IN" altLang="fr-FR" dirty="0" smtClean="0"/>
              <a:t>New WID </a:t>
            </a:r>
            <a:r>
              <a:rPr lang="en-GB" dirty="0"/>
              <a:t>Application layer support for Unmanned Aerial System (UAS)</a:t>
            </a:r>
            <a:r>
              <a:rPr lang="en-IN" altLang="fr-FR" dirty="0" smtClean="0"/>
              <a:t> in </a:t>
            </a:r>
            <a:r>
              <a:rPr lang="en-IN" altLang="fr-FR" dirty="0" smtClean="0">
                <a:solidFill>
                  <a:srgbClr val="0000FF"/>
                </a:solidFill>
              </a:rPr>
              <a:t>SP-200988</a:t>
            </a:r>
          </a:p>
          <a:p>
            <a:pPr lvl="1"/>
            <a:r>
              <a:rPr lang="en-GB" altLang="fr-FR" sz="2000" dirty="0"/>
              <a:t>Study-item (s)</a:t>
            </a:r>
          </a:p>
          <a:p>
            <a:pPr lvl="2"/>
            <a:r>
              <a:rPr lang="en-IN" altLang="fr-FR" b="1" dirty="0" smtClean="0"/>
              <a:t>FS_UASAPP </a:t>
            </a:r>
            <a:r>
              <a:rPr lang="en-IN" altLang="fr-FR" b="1" dirty="0"/>
              <a:t>- </a:t>
            </a:r>
            <a:r>
              <a:rPr lang="en-IN" altLang="fr-FR" dirty="0"/>
              <a:t>Revised SID </a:t>
            </a:r>
            <a:r>
              <a:rPr lang="en-GB" dirty="0"/>
              <a:t>Study on application layer support for UAS service </a:t>
            </a:r>
            <a:r>
              <a:rPr lang="en-IN" altLang="fr-FR" dirty="0" smtClean="0"/>
              <a:t>in </a:t>
            </a:r>
            <a:r>
              <a:rPr lang="en-IN" altLang="fr-FR" dirty="0" smtClean="0">
                <a:solidFill>
                  <a:srgbClr val="0000FF"/>
                </a:solidFill>
              </a:rPr>
              <a:t>SP-200986 </a:t>
            </a:r>
            <a:endParaRPr lang="en-IN" altLang="fr-FR" dirty="0">
              <a:solidFill>
                <a:srgbClr val="0000FF"/>
              </a:solidFill>
            </a:endParaRPr>
          </a:p>
          <a:p>
            <a:pPr lvl="1"/>
            <a:r>
              <a:rPr lang="en-GB" altLang="fr-FR" sz="2000" dirty="0" smtClean="0"/>
              <a:t>SA6 </a:t>
            </a:r>
            <a:r>
              <a:rPr lang="en-GB" altLang="fr-FR" sz="2000" dirty="0" err="1" smtClean="0"/>
              <a:t>ToR</a:t>
            </a:r>
            <a:r>
              <a:rPr lang="en-GB" altLang="fr-FR" sz="2000" dirty="0" smtClean="0"/>
              <a:t> update</a:t>
            </a:r>
            <a:endParaRPr lang="en-GB" altLang="fr-FR" sz="2000" dirty="0"/>
          </a:p>
          <a:p>
            <a:pPr lvl="2"/>
            <a:r>
              <a:rPr lang="en-IN" altLang="fr-FR" dirty="0" smtClean="0"/>
              <a:t>SA6 </a:t>
            </a:r>
            <a:r>
              <a:rPr lang="en-IN" altLang="fr-FR" dirty="0" err="1" smtClean="0"/>
              <a:t>ToR</a:t>
            </a:r>
            <a:r>
              <a:rPr lang="en-IN" altLang="fr-FR" dirty="0" smtClean="0"/>
              <a:t> for approval in </a:t>
            </a:r>
            <a:r>
              <a:rPr lang="en-IN" altLang="fr-FR" dirty="0" smtClean="0">
                <a:solidFill>
                  <a:srgbClr val="0000FF"/>
                </a:solidFill>
              </a:rPr>
              <a:t>SP-200927</a:t>
            </a:r>
            <a:endParaRPr lang="en-IN" altLang="fr-FR" dirty="0">
              <a:solidFill>
                <a:srgbClr val="0000FF"/>
              </a:solidFill>
            </a:endParaRPr>
          </a:p>
          <a:p>
            <a:pPr marL="914400" lvl="2" indent="0">
              <a:buNone/>
            </a:pPr>
            <a:endParaRPr lang="en-IN" altLang="fr-FR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/>
          </p:cNvSpPr>
          <p:nvPr>
            <p:ph type="title"/>
          </p:nvPr>
        </p:nvSpPr>
        <p:spPr>
          <a:xfrm>
            <a:off x="179294" y="3218050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dirty="0" smtClean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4172926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016840"/>
              </p:ext>
            </p:extLst>
          </p:nvPr>
        </p:nvGraphicFramePr>
        <p:xfrm>
          <a:off x="620432" y="2297673"/>
          <a:ext cx="10771188" cy="180023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772512"/>
                <a:gridCol w="1692537"/>
                <a:gridCol w="5433614"/>
                <a:gridCol w="1872525"/>
              </a:tblGrid>
              <a:tr h="48894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Work-Item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Number of CRs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Description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CRs</a:t>
                      </a:r>
                      <a:r>
                        <a:rPr lang="en-US" sz="1800" baseline="0" dirty="0" smtClean="0"/>
                        <a:t> to SA#90</a:t>
                      </a:r>
                      <a:endParaRPr lang="en-US" sz="1800" dirty="0"/>
                    </a:p>
                  </a:txBody>
                  <a:tcPr marL="91452" marR="91452" marT="45751" marB="45751"/>
                </a:tc>
              </a:tr>
              <a:tr h="1311296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MCVideo</a:t>
                      </a:r>
                      <a:r>
                        <a:rPr lang="en-US" sz="1600" dirty="0" smtClean="0"/>
                        <a:t> (23.281)</a:t>
                      </a:r>
                      <a:endParaRPr lang="en-US" sz="1600" b="1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</a:t>
                      </a:r>
                      <a:endParaRPr lang="en-US" sz="16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kern="1200" dirty="0" err="1" smtClean="0">
                          <a:effectLst/>
                        </a:rPr>
                        <a:t>MCVideo</a:t>
                      </a:r>
                      <a:r>
                        <a:rPr lang="en-IN" sz="1600" kern="1200" dirty="0" smtClean="0">
                          <a:effectLst/>
                        </a:rPr>
                        <a:t> pull and push corrections</a:t>
                      </a:r>
                      <a:endParaRPr lang="en-US" sz="1600" dirty="0"/>
                    </a:p>
                  </a:txBody>
                  <a:tcPr marL="91452" marR="91452" marT="45751" marB="45751"/>
                </a:tc>
                <a:tc>
                  <a:txBody>
                    <a:bodyPr/>
                    <a:lstStyle/>
                    <a:p>
                      <a:r>
                        <a:rPr lang="en-GB" altLang="en-US" sz="1800" dirty="0" smtClean="0">
                          <a:solidFill>
                            <a:srgbClr val="0066FF"/>
                          </a:solidFill>
                        </a:rPr>
                        <a:t>SP-201000</a:t>
                      </a:r>
                      <a:endParaRPr 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marL="91452" marR="91452" marT="45751" marB="45751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0474"/>
            <a:ext cx="10515600" cy="1325563"/>
          </a:xfrm>
        </p:spPr>
        <p:txBody>
          <a:bodyPr/>
          <a:lstStyle/>
          <a:p>
            <a:r>
              <a:rPr lang="en-US" dirty="0" smtClean="0"/>
              <a:t>TEI17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17775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406585"/>
              </p:ext>
            </p:extLst>
          </p:nvPr>
        </p:nvGraphicFramePr>
        <p:xfrm>
          <a:off x="490070" y="1844029"/>
          <a:ext cx="10769600" cy="41581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772250"/>
                <a:gridCol w="1692287"/>
                <a:gridCol w="5432814"/>
                <a:gridCol w="1872249"/>
              </a:tblGrid>
              <a:tr h="441123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Work-Item</a:t>
                      </a:r>
                      <a:endParaRPr 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Number of CRs</a:t>
                      </a:r>
                      <a:endParaRPr 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Description</a:t>
                      </a:r>
                      <a:endParaRPr lang="en-US" sz="18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CRs</a:t>
                      </a:r>
                      <a:r>
                        <a:rPr lang="en-US" sz="1800" baseline="0" dirty="0" smtClean="0"/>
                        <a:t> to SA#90</a:t>
                      </a:r>
                      <a:endParaRPr lang="en-US" sz="1800" dirty="0"/>
                    </a:p>
                  </a:txBody>
                  <a:tcPr marL="91438" marR="91438" marT="45723" marB="45723"/>
                </a:tc>
              </a:tr>
              <a:tr h="788086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eMCData2</a:t>
                      </a:r>
                      <a:endParaRPr lang="en-US" sz="1600" b="1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 +</a:t>
                      </a:r>
                      <a:r>
                        <a:rPr lang="en-US" sz="1600" baseline="0" dirty="0" smtClean="0"/>
                        <a:t> </a:t>
                      </a:r>
                      <a:br>
                        <a:rPr lang="en-US" sz="1600" baseline="0" dirty="0" smtClean="0"/>
                      </a:br>
                      <a:r>
                        <a:rPr lang="en-US" sz="1600" baseline="0" dirty="0" smtClean="0"/>
                        <a:t>3 mirror to Rel-17</a:t>
                      </a:r>
                      <a:endParaRPr lang="en-US" sz="16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kern="1200" dirty="0" smtClean="0">
                          <a:effectLst/>
                        </a:rPr>
                        <a:t>IP connectivity, SDS  and FD functional model correction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Align Annex B with changes to “auto-send”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Correction to the transmission control configuration parameters</a:t>
                      </a:r>
                      <a:endParaRPr lang="en-US" sz="16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GB" altLang="en-US" sz="1800" dirty="0" smtClean="0">
                          <a:solidFill>
                            <a:srgbClr val="0066FF"/>
                          </a:solidFill>
                        </a:rPr>
                        <a:t>SP-200989 </a:t>
                      </a:r>
                      <a:endParaRPr 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marL="91438" marR="91438" marT="45723" marB="45723"/>
                </a:tc>
              </a:tr>
              <a:tr h="567154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MONASTERY2</a:t>
                      </a:r>
                      <a:endParaRPr lang="en-US" sz="1600" b="1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 +</a:t>
                      </a:r>
                      <a:r>
                        <a:rPr lang="en-US" sz="1600" baseline="0" dirty="0" smtClean="0"/>
                        <a:t> </a:t>
                      </a:r>
                      <a:br>
                        <a:rPr lang="en-US" sz="1600" baseline="0" dirty="0" smtClean="0"/>
                      </a:br>
                      <a:r>
                        <a:rPr lang="en-US" sz="1600" baseline="0" dirty="0" smtClean="0"/>
                        <a:t>2 mirror to Rel-17</a:t>
                      </a:r>
                      <a:endParaRPr lang="en-US" sz="16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it-IT" altLang="en-US" sz="1600" dirty="0" smtClean="0"/>
                        <a:t>FA controlling role description in MCVideo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it-IT" altLang="en-US" sz="1600" baseline="0" dirty="0" smtClean="0"/>
                        <a:t>FA management procedure in MCVideo</a:t>
                      </a:r>
                      <a:endParaRPr lang="en-US" altLang="en-US" sz="1600" baseline="0" dirty="0" smtClean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dirty="0" smtClean="0">
                          <a:solidFill>
                            <a:srgbClr val="0066FF"/>
                          </a:solidFill>
                        </a:rPr>
                        <a:t>SP-200990 </a:t>
                      </a:r>
                      <a:endParaRPr lang="en-US" sz="1800" dirty="0" smtClean="0">
                        <a:solidFill>
                          <a:srgbClr val="0066FF"/>
                        </a:solidFill>
                      </a:endParaRPr>
                    </a:p>
                  </a:txBody>
                  <a:tcPr marL="91438" marR="91438" marT="45723" marB="45723"/>
                </a:tc>
              </a:tr>
              <a:tr h="577836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SEAL</a:t>
                      </a:r>
                      <a:endParaRPr lang="en-US" sz="1600" b="1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4</a:t>
                      </a:r>
                      <a:endParaRPr lang="en-US" sz="1600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Clarification on group join notification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Resolution of ENs on security aspects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Correction of Location notification to VAL server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Clarifications for T8 interface </a:t>
                      </a:r>
                      <a:endParaRPr lang="en-US" sz="1600" dirty="0" smtClean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rgbClr val="0066FF"/>
                          </a:solidFill>
                        </a:rPr>
                        <a:t>SP-200991</a:t>
                      </a:r>
                      <a:endParaRPr lang="en-US" sz="1800" dirty="0" smtClean="0">
                        <a:solidFill>
                          <a:srgbClr val="0066FF"/>
                        </a:solidFill>
                      </a:endParaRPr>
                    </a:p>
                    <a:p>
                      <a:endParaRPr 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marL="91438" marR="91438" marT="45723" marB="45723"/>
                </a:tc>
              </a:tr>
              <a:tr h="100427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V2XAPP</a:t>
                      </a:r>
                      <a:endParaRPr lang="en-US" sz="1600" b="1" dirty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</a:t>
                      </a:r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IN" sz="1600" dirty="0" smtClean="0"/>
                        <a:t>Clarifications for network monitoring information notification</a:t>
                      </a:r>
                      <a:endParaRPr lang="en-US" sz="1600" dirty="0" smtClean="0"/>
                    </a:p>
                  </a:txBody>
                  <a:tcPr marL="91438" marR="91438" marT="45723" marB="45723"/>
                </a:tc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rgbClr val="0066FF"/>
                          </a:solidFill>
                        </a:rPr>
                        <a:t>SP-200992</a:t>
                      </a:r>
                      <a:endParaRPr 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marL="91438" marR="91438" marT="45723" marB="45723"/>
                </a:tc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9438"/>
            <a:ext cx="10515600" cy="1325563"/>
          </a:xfrm>
        </p:spPr>
        <p:txBody>
          <a:bodyPr/>
          <a:lstStyle/>
          <a:p>
            <a:r>
              <a:rPr lang="en-US" dirty="0" smtClean="0"/>
              <a:t>Rel-16 Corrections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9481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838200" y="53576"/>
            <a:ext cx="10515600" cy="1325563"/>
          </a:xfrm>
        </p:spPr>
        <p:txBody>
          <a:bodyPr/>
          <a:lstStyle/>
          <a:p>
            <a:r>
              <a:rPr lang="en-GB" altLang="fr-FR" dirty="0" smtClean="0"/>
              <a:t>SA6 Officials</a:t>
            </a:r>
            <a:endParaRPr lang="en-GB" altLang="en-US" dirty="0" smtClean="0"/>
          </a:p>
        </p:txBody>
      </p:sp>
      <p:sp>
        <p:nvSpPr>
          <p:cNvPr id="8195" name="Content Placeholder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721658" y="1790420"/>
            <a:ext cx="9193213" cy="4292133"/>
          </a:xfrm>
        </p:spPr>
        <p:txBody>
          <a:bodyPr/>
          <a:lstStyle/>
          <a:p>
            <a:pPr>
              <a:defRPr/>
            </a:pPr>
            <a:r>
              <a:rPr lang="en-GB" dirty="0"/>
              <a:t> Chairman: </a:t>
            </a:r>
          </a:p>
          <a:p>
            <a:pPr lvl="1">
              <a:defRPr/>
            </a:pPr>
            <a:r>
              <a:rPr lang="en-GB" dirty="0">
                <a:solidFill>
                  <a:srgbClr val="0000FF"/>
                </a:solidFill>
              </a:rPr>
              <a:t>Mr. Suresh </a:t>
            </a:r>
            <a:r>
              <a:rPr lang="en-GB" dirty="0" err="1">
                <a:solidFill>
                  <a:srgbClr val="0000FF"/>
                </a:solidFill>
              </a:rPr>
              <a:t>Chitturi</a:t>
            </a:r>
            <a:r>
              <a:rPr lang="en-GB" dirty="0">
                <a:solidFill>
                  <a:srgbClr val="0000FF"/>
                </a:solidFill>
              </a:rPr>
              <a:t>	Samsung Electronics Co. Ltd / TTA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/>
              <a:t> Vice Chairmen: </a:t>
            </a:r>
          </a:p>
          <a:p>
            <a:pPr lvl="1">
              <a:defRPr/>
            </a:pPr>
            <a:r>
              <a:rPr lang="en-GB" dirty="0"/>
              <a:t>Mr. Alan Soloway	Qualcomm Incorporated / </a:t>
            </a:r>
            <a:r>
              <a:rPr lang="en-GB" dirty="0" smtClean="0"/>
              <a:t>ATIS</a:t>
            </a:r>
            <a:r>
              <a:rPr lang="en-GB" baseline="30000" dirty="0" smtClean="0">
                <a:solidFill>
                  <a:srgbClr val="C00000"/>
                </a:solidFill>
              </a:rPr>
              <a:t>2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Mr</a:t>
            </a:r>
            <a:r>
              <a:rPr lang="en-GB" dirty="0"/>
              <a:t>. </a:t>
            </a:r>
            <a:r>
              <a:rPr lang="en-GB" dirty="0" smtClean="0"/>
              <a:t>Jukka Vialen</a:t>
            </a:r>
            <a:r>
              <a:rPr lang="en-GB" dirty="0"/>
              <a:t>	</a:t>
            </a:r>
            <a:r>
              <a:rPr lang="en-GB" dirty="0" smtClean="0"/>
              <a:t>	Airbus DS SLC </a:t>
            </a:r>
            <a:r>
              <a:rPr lang="en-GB" dirty="0"/>
              <a:t>/ </a:t>
            </a:r>
            <a:r>
              <a:rPr lang="en-GB" dirty="0" smtClean="0"/>
              <a:t>ETSI</a:t>
            </a:r>
            <a:r>
              <a:rPr lang="en-GB" baseline="30000" dirty="0">
                <a:solidFill>
                  <a:srgbClr val="C00000"/>
                </a:solidFill>
              </a:rPr>
              <a:t>3</a:t>
            </a:r>
            <a:endParaRPr lang="en-GB" baseline="30000" dirty="0" smtClean="0">
              <a:solidFill>
                <a:srgbClr val="C00000"/>
              </a:solidFill>
            </a:endParaRPr>
          </a:p>
          <a:p>
            <a:pPr lvl="1">
              <a:defRPr/>
            </a:pPr>
            <a:endParaRPr lang="en-GB" baseline="30000" dirty="0" smtClean="0">
              <a:solidFill>
                <a:srgbClr val="C00000"/>
              </a:solidFill>
            </a:endParaRP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Bernt </a:t>
            </a:r>
            <a:r>
              <a:rPr lang="en-GB" dirty="0"/>
              <a:t>Mattsson (MCC)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6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1</a:t>
            </a:r>
            <a:r>
              <a:rPr lang="en-GB" sz="1800" dirty="0"/>
              <a:t> Re-elected by acclamation in February 2020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>
                <a:solidFill>
                  <a:srgbClr val="C00000"/>
                </a:solidFill>
              </a:rPr>
              <a:t>2</a:t>
            </a:r>
            <a:r>
              <a:rPr lang="en-GB" sz="1800" dirty="0">
                <a:solidFill>
                  <a:srgbClr val="0000FF"/>
                </a:solidFill>
              </a:rPr>
              <a:t> </a:t>
            </a:r>
            <a:r>
              <a:rPr lang="en-GB" sz="1800" dirty="0"/>
              <a:t>Elected for the first term in April 2018 (</a:t>
            </a:r>
            <a:r>
              <a:rPr lang="en-GB" sz="1800" dirty="0" smtClean="0">
                <a:solidFill>
                  <a:srgbClr val="FF0000"/>
                </a:solidFill>
              </a:rPr>
              <a:t>election to be held in Q2/2021</a:t>
            </a:r>
            <a:r>
              <a:rPr lang="en-GB" sz="1800" dirty="0" smtClean="0"/>
              <a:t>)</a:t>
            </a:r>
            <a:endParaRPr lang="en-GB" sz="180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baseline="30000" dirty="0"/>
              <a:t>3</a:t>
            </a:r>
            <a:r>
              <a:rPr lang="en-GB" sz="1800" dirty="0"/>
              <a:t> Elected for the first term in February </a:t>
            </a:r>
            <a:r>
              <a:rPr lang="en-GB" sz="1800" dirty="0" smtClean="0"/>
              <a:t>2019 </a:t>
            </a:r>
            <a:r>
              <a:rPr lang="en-GB" sz="1800" dirty="0"/>
              <a:t>(</a:t>
            </a:r>
            <a:r>
              <a:rPr lang="en-GB" sz="1800" dirty="0">
                <a:solidFill>
                  <a:srgbClr val="FF0000"/>
                </a:solidFill>
              </a:rPr>
              <a:t>election to be held in Q2/2021</a:t>
            </a:r>
            <a:r>
              <a:rPr lang="en-GB" sz="1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75371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 smtClean="0"/>
              <a:t>Executive Summary – Q4/2020</a:t>
            </a:r>
            <a:endParaRPr lang="en-GB" altLang="en-US" dirty="0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4375" y="1514484"/>
            <a:ext cx="9879012" cy="4689101"/>
          </a:xfrm>
        </p:spPr>
        <p:txBody>
          <a:bodyPr/>
          <a:lstStyle/>
          <a:p>
            <a:r>
              <a:rPr lang="en-US" altLang="en-US" sz="2400" dirty="0" smtClean="0"/>
              <a:t> Two e-meetings in Q4/2020</a:t>
            </a:r>
            <a:endParaRPr lang="en-US" altLang="en-US" sz="2000" dirty="0" smtClean="0"/>
          </a:p>
          <a:p>
            <a:pPr lvl="1"/>
            <a:r>
              <a:rPr lang="en-US" altLang="en-US" sz="1600" b="1" dirty="0" smtClean="0"/>
              <a:t>SA6#39 BIS-e, 12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– 20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October</a:t>
            </a:r>
            <a:r>
              <a:rPr lang="en-US" altLang="en-US" sz="1600" dirty="0" smtClean="0"/>
              <a:t> (</a:t>
            </a:r>
            <a:r>
              <a:rPr lang="en-US" altLang="en-US" sz="1600" dirty="0"/>
              <a:t>7</a:t>
            </a:r>
            <a:r>
              <a:rPr lang="en-US" altLang="en-US" sz="1600" dirty="0" smtClean="0"/>
              <a:t> working days, 12 conference calls)</a:t>
            </a:r>
          </a:p>
          <a:p>
            <a:pPr lvl="1"/>
            <a:r>
              <a:rPr lang="en-US" altLang="en-US" sz="1600" b="1" dirty="0" smtClean="0"/>
              <a:t>SA6#40-e, 16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– 24</a:t>
            </a:r>
            <a:r>
              <a:rPr lang="en-US" altLang="en-US" sz="1600" b="1" baseline="30000" dirty="0" smtClean="0"/>
              <a:t>th</a:t>
            </a:r>
            <a:r>
              <a:rPr lang="en-US" altLang="en-US" sz="1600" b="1" dirty="0" smtClean="0"/>
              <a:t> November </a:t>
            </a:r>
            <a:r>
              <a:rPr lang="en-US" altLang="en-US" sz="1600" dirty="0" smtClean="0"/>
              <a:t>(7 working days, 12 conference calls)</a:t>
            </a:r>
          </a:p>
          <a:p>
            <a:r>
              <a:rPr lang="en-US" altLang="en-US" sz="2400" dirty="0" smtClean="0"/>
              <a:t>Good progress continues on all Rel-17 activities </a:t>
            </a:r>
          </a:p>
          <a:p>
            <a:pPr lvl="1"/>
            <a:r>
              <a:rPr lang="en-US" altLang="en-US" sz="1800" dirty="0" smtClean="0"/>
              <a:t>Work-items (</a:t>
            </a:r>
            <a:r>
              <a:rPr lang="en-US" altLang="en-US" sz="1800" b="1" dirty="0" smtClean="0"/>
              <a:t>10 active WIDs</a:t>
            </a:r>
            <a:r>
              <a:rPr lang="en-US" altLang="en-US" sz="1800" dirty="0" smtClean="0"/>
              <a:t>)</a:t>
            </a:r>
          </a:p>
          <a:p>
            <a:pPr lvl="2"/>
            <a:r>
              <a:rPr lang="en-US" altLang="en-US" sz="1600" b="1" dirty="0"/>
              <a:t>2 new work-items agreed</a:t>
            </a:r>
            <a:r>
              <a:rPr lang="en-US" altLang="en-US" sz="1600" dirty="0"/>
              <a:t> – </a:t>
            </a:r>
            <a:r>
              <a:rPr lang="en-US" altLang="en-US" sz="1600" dirty="0" err="1"/>
              <a:t>eSEAL</a:t>
            </a:r>
            <a:r>
              <a:rPr lang="en-US" altLang="en-US" sz="1600" dirty="0"/>
              <a:t> and UASAPP</a:t>
            </a:r>
            <a:endParaRPr lang="en-US" altLang="en-US" sz="1600" dirty="0" smtClean="0"/>
          </a:p>
          <a:p>
            <a:pPr lvl="2"/>
            <a:r>
              <a:rPr lang="en-US" altLang="en-US" sz="1600" dirty="0" smtClean="0"/>
              <a:t>eMONASTERY2 and MCIOPS remain 100% complete. </a:t>
            </a:r>
            <a:r>
              <a:rPr lang="en-US" altLang="en-US" sz="1600" dirty="0"/>
              <a:t> </a:t>
            </a:r>
            <a:r>
              <a:rPr lang="en-US" altLang="en-US" sz="1600" dirty="0" smtClean="0"/>
              <a:t>Steady progress on all remaining WIDs</a:t>
            </a:r>
          </a:p>
          <a:p>
            <a:pPr lvl="2"/>
            <a:r>
              <a:rPr lang="en-US" altLang="en-US" sz="1600" dirty="0" smtClean="0"/>
              <a:t>Working assumption established for EDGEAPP (85% complete), to send TS for approval at SA#91</a:t>
            </a:r>
          </a:p>
          <a:p>
            <a:pPr lvl="1"/>
            <a:r>
              <a:rPr lang="en-US" altLang="en-US" sz="1800" dirty="0" smtClean="0"/>
              <a:t>Studies (</a:t>
            </a:r>
            <a:r>
              <a:rPr lang="en-US" altLang="en-US" sz="1800" b="1" dirty="0" smtClean="0"/>
              <a:t>6 active SIDs</a:t>
            </a:r>
            <a:r>
              <a:rPr lang="en-US" altLang="en-US" sz="1800" dirty="0" smtClean="0"/>
              <a:t>)</a:t>
            </a:r>
          </a:p>
          <a:p>
            <a:pPr lvl="2"/>
            <a:r>
              <a:rPr lang="en-US" altLang="en-US" sz="1600" dirty="0" smtClean="0"/>
              <a:t>FS_MCOver5GS (65%) – TR 23.783 sent for information</a:t>
            </a:r>
          </a:p>
          <a:p>
            <a:pPr lvl="2"/>
            <a:r>
              <a:rPr lang="en-US" altLang="en-US" sz="1600" dirty="0" smtClean="0"/>
              <a:t>FS_UASAPP (75%) – TR 23.755 sent for information</a:t>
            </a:r>
          </a:p>
          <a:p>
            <a:pPr lvl="2"/>
            <a:r>
              <a:rPr lang="en-US" altLang="en-US" sz="1600" dirty="0" err="1" smtClean="0"/>
              <a:t>FS_enhMCLoc</a:t>
            </a:r>
            <a:r>
              <a:rPr lang="en-US" altLang="en-US" sz="1600" dirty="0" smtClean="0"/>
              <a:t> – declared 100% complete</a:t>
            </a:r>
          </a:p>
          <a:p>
            <a:r>
              <a:rPr lang="en-US" altLang="en-US" sz="2400" dirty="0" smtClean="0"/>
              <a:t>Rel-17 timeline</a:t>
            </a:r>
          </a:p>
          <a:p>
            <a:pPr lvl="1"/>
            <a:r>
              <a:rPr lang="en-US" altLang="en-US" sz="1800" dirty="0" smtClean="0"/>
              <a:t>Working with an assumption to complete Rel-17 Stage 2 by June 2021</a:t>
            </a:r>
          </a:p>
          <a:p>
            <a:r>
              <a:rPr lang="en-US" altLang="en-US" sz="2400" dirty="0" smtClean="0"/>
              <a:t>Updated SA6 </a:t>
            </a:r>
            <a:r>
              <a:rPr lang="en-US" altLang="en-US" sz="2400" dirty="0" err="1" smtClean="0"/>
              <a:t>ToR</a:t>
            </a:r>
            <a:r>
              <a:rPr lang="en-US" altLang="en-US" sz="2400" dirty="0" smtClean="0"/>
              <a:t> in </a:t>
            </a:r>
            <a:r>
              <a:rPr lang="en-US" altLang="en-US" sz="2400" dirty="0">
                <a:solidFill>
                  <a:srgbClr val="0000FF"/>
                </a:solidFill>
              </a:rPr>
              <a:t>SP-200927</a:t>
            </a:r>
          </a:p>
        </p:txBody>
      </p:sp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61020"/>
            <a:ext cx="9604375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SA6#39 BIS-e	12-20 October 2020</a:t>
            </a:r>
          </a:p>
          <a:p>
            <a:pPr lvl="1"/>
            <a:r>
              <a:rPr lang="en-GB" altLang="fr-FR" sz="1800" dirty="0" smtClean="0"/>
              <a:t>Online e-meeting</a:t>
            </a:r>
          </a:p>
          <a:p>
            <a:pPr lvl="1"/>
            <a:r>
              <a:rPr lang="en-GB" altLang="fr-FR" sz="1800" b="1" dirty="0"/>
              <a:t>4</a:t>
            </a:r>
            <a:r>
              <a:rPr lang="en-GB" altLang="fr-FR" sz="1800" b="1" dirty="0" smtClean="0"/>
              <a:t> formal conference calls, </a:t>
            </a:r>
            <a:r>
              <a:rPr lang="en-GB" altLang="fr-FR" sz="1800" b="1" dirty="0"/>
              <a:t>8</a:t>
            </a:r>
            <a:r>
              <a:rPr lang="en-GB" altLang="fr-FR" sz="1800" b="1" dirty="0" smtClean="0"/>
              <a:t>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SA6#39 BIS-e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189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348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(~700 including DRAFT revisions)</a:t>
            </a:r>
          </a:p>
          <a:p>
            <a:pPr lvl="1"/>
            <a:r>
              <a:rPr lang="en-GB" altLang="fr-FR" sz="1800" dirty="0" smtClean="0"/>
              <a:t>71 CRs (including revisions)</a:t>
            </a:r>
          </a:p>
          <a:p>
            <a:pPr lvl="2"/>
            <a:r>
              <a:rPr lang="en-GB" altLang="fr-FR" sz="1600" dirty="0" smtClean="0"/>
              <a:t>26 agreed (12 for Rel-16, 14 for Rel-17), 4 postponed, 4 not pursued</a:t>
            </a:r>
          </a:p>
          <a:p>
            <a:pPr lvl="1"/>
            <a:r>
              <a:rPr lang="en-GB" altLang="fr-FR" sz="1800" dirty="0" smtClean="0"/>
              <a:t>226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73 approved, 12 merged, 33 postponed</a:t>
            </a:r>
          </a:p>
          <a:p>
            <a:pPr lvl="1"/>
            <a:r>
              <a:rPr lang="en-GB" altLang="fr-FR" sz="1800" dirty="0" smtClean="0"/>
              <a:t>12 incoming LSs, 4 outgoing LSs</a:t>
            </a:r>
          </a:p>
          <a:p>
            <a:pPr lvl="1"/>
            <a:r>
              <a:rPr lang="en-GB" altLang="fr-FR" sz="1800" dirty="0" smtClean="0"/>
              <a:t>Time allocation: Rel-16: ~5%; Rel-17: ~95%</a:t>
            </a:r>
          </a:p>
          <a:p>
            <a:r>
              <a:rPr lang="en-GB" altLang="fr-FR" sz="2000" b="1" dirty="0" smtClean="0"/>
              <a:t>Conference calls (pre-SA6#39 BIS-e)</a:t>
            </a:r>
          </a:p>
          <a:p>
            <a:pPr lvl="1"/>
            <a:r>
              <a:rPr lang="en-GB" altLang="fr-FR" sz="1600" b="1" dirty="0" smtClean="0"/>
              <a:t>1 informal conference call </a:t>
            </a:r>
            <a:r>
              <a:rPr lang="en-GB" altLang="fr-FR" sz="1600" dirty="0" smtClean="0"/>
              <a:t>(Sep 29 – EDGEAPP)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8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meetings (Q4/2020) </a:t>
            </a:r>
            <a:r>
              <a:rPr lang="en-GB" altLang="fr-FR" dirty="0" smtClean="0"/>
              <a:t>-1/2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4227944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1"/>
          <p:cNvSpPr>
            <a:spLocks noGrp="1"/>
          </p:cNvSpPr>
          <p:nvPr>
            <p:ph idx="1"/>
          </p:nvPr>
        </p:nvSpPr>
        <p:spPr>
          <a:xfrm>
            <a:off x="838200" y="1820679"/>
            <a:ext cx="9928412" cy="4311183"/>
          </a:xfrm>
        </p:spPr>
        <p:txBody>
          <a:bodyPr/>
          <a:lstStyle/>
          <a:p>
            <a:r>
              <a:rPr lang="en-GB" altLang="fr-FR" sz="2000" b="1" dirty="0" smtClean="0">
                <a:solidFill>
                  <a:srgbClr val="0000FF"/>
                </a:solidFill>
              </a:rPr>
              <a:t> </a:t>
            </a:r>
            <a:r>
              <a:rPr lang="en-GB" altLang="fr-FR" sz="2000" b="1" dirty="0" smtClean="0"/>
              <a:t>SA6#40-e	16-24 November 2020</a:t>
            </a:r>
          </a:p>
          <a:p>
            <a:pPr lvl="1"/>
            <a:r>
              <a:rPr lang="en-GB" altLang="fr-FR" sz="1800" dirty="0"/>
              <a:t>Online e-meeting</a:t>
            </a:r>
          </a:p>
          <a:p>
            <a:pPr lvl="1"/>
            <a:r>
              <a:rPr lang="en-GB" altLang="fr-FR" sz="1800" b="1" dirty="0"/>
              <a:t>4 formal conference calls, 8 informal conference calls</a:t>
            </a:r>
          </a:p>
          <a:p>
            <a:r>
              <a:rPr lang="en-GB" altLang="fr-FR" sz="2000" b="1" dirty="0" smtClean="0"/>
              <a:t> Statistics at </a:t>
            </a:r>
            <a:r>
              <a:rPr lang="en-US" altLang="fr-FR" sz="2000" b="1" dirty="0" smtClean="0"/>
              <a:t>SA6#40-e</a:t>
            </a:r>
            <a:r>
              <a:rPr lang="en-GB" altLang="fr-FR" sz="2000" b="1" dirty="0" smtClean="0"/>
              <a:t>:</a:t>
            </a:r>
          </a:p>
          <a:p>
            <a:pPr lvl="1"/>
            <a:r>
              <a:rPr lang="en-GB" altLang="fr-FR" sz="1800" dirty="0" smtClean="0"/>
              <a:t>175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initially submitted, 327 </a:t>
            </a:r>
            <a:r>
              <a:rPr lang="en-GB" altLang="fr-FR" sz="1800" dirty="0" err="1" smtClean="0"/>
              <a:t>Tdocs</a:t>
            </a:r>
            <a:r>
              <a:rPr lang="en-GB" altLang="fr-FR" sz="1800" dirty="0" smtClean="0"/>
              <a:t> at end of meeting (~550 including DRAFT revisions)</a:t>
            </a:r>
          </a:p>
          <a:p>
            <a:pPr lvl="1"/>
            <a:r>
              <a:rPr lang="en-GB" altLang="fr-FR" sz="1800" dirty="0" smtClean="0"/>
              <a:t>52 CRs (including revisions)</a:t>
            </a:r>
          </a:p>
          <a:p>
            <a:pPr lvl="2"/>
            <a:r>
              <a:rPr lang="en-GB" altLang="fr-FR" sz="1600" dirty="0" smtClean="0"/>
              <a:t>22 agreed (3 for Rel-16, 19 for Rel-17), 3 postponed, 0 not pursued</a:t>
            </a:r>
          </a:p>
          <a:p>
            <a:pPr lvl="1"/>
            <a:r>
              <a:rPr lang="en-GB" altLang="fr-FR" sz="1800" dirty="0" smtClean="0"/>
              <a:t>217 </a:t>
            </a:r>
            <a:r>
              <a:rPr lang="en-GB" altLang="fr-FR" sz="1800" dirty="0" err="1" smtClean="0"/>
              <a:t>pCRs</a:t>
            </a:r>
            <a:r>
              <a:rPr lang="en-GB" altLang="fr-FR" sz="1800" dirty="0" smtClean="0"/>
              <a:t> (including revisions)</a:t>
            </a:r>
          </a:p>
          <a:p>
            <a:pPr lvl="2"/>
            <a:r>
              <a:rPr lang="en-GB" altLang="fr-FR" sz="1600" dirty="0" smtClean="0"/>
              <a:t>92 approved, </a:t>
            </a:r>
            <a:r>
              <a:rPr lang="en-GB" altLang="fr-FR" sz="1600" dirty="0"/>
              <a:t>7</a:t>
            </a:r>
            <a:r>
              <a:rPr lang="en-GB" altLang="fr-FR" sz="1600" dirty="0" smtClean="0"/>
              <a:t> merged, 24 postponed</a:t>
            </a:r>
          </a:p>
          <a:p>
            <a:pPr lvl="1"/>
            <a:r>
              <a:rPr lang="en-GB" altLang="fr-FR" sz="1800" dirty="0"/>
              <a:t>4</a:t>
            </a:r>
            <a:r>
              <a:rPr lang="en-GB" altLang="fr-FR" sz="1800" dirty="0" smtClean="0"/>
              <a:t> incoming LSs, 2 outgoing LSs</a:t>
            </a:r>
          </a:p>
          <a:p>
            <a:pPr lvl="1"/>
            <a:r>
              <a:rPr lang="en-GB" altLang="fr-FR" sz="1800" dirty="0" smtClean="0"/>
              <a:t>Time allocation: Rel-16: ~5%; Rel-17: ~95%</a:t>
            </a:r>
          </a:p>
          <a:p>
            <a:r>
              <a:rPr lang="en-GB" altLang="fr-FR" sz="2000" b="1" dirty="0" smtClean="0"/>
              <a:t>Conference calls (pre-SA6#40-e)</a:t>
            </a:r>
          </a:p>
          <a:p>
            <a:pPr lvl="1"/>
            <a:r>
              <a:rPr lang="en-GB" altLang="fr-FR" sz="1600" b="1" dirty="0"/>
              <a:t>6</a:t>
            </a:r>
            <a:r>
              <a:rPr lang="en-GB" altLang="fr-FR" sz="1600" b="1" dirty="0" smtClean="0"/>
              <a:t> informal conference calls </a:t>
            </a:r>
            <a:r>
              <a:rPr lang="en-GB" altLang="fr-FR" sz="1600" dirty="0" smtClean="0"/>
              <a:t>(Oct 28 – EDGEAPP, Oct 29 – 5GMARCH, Nov 03 – UASAPP, Nov 04 </a:t>
            </a:r>
            <a:r>
              <a:rPr lang="en-GB" altLang="fr-FR" sz="1600" dirty="0"/>
              <a:t>–</a:t>
            </a:r>
            <a:r>
              <a:rPr lang="en-GB" altLang="fr-FR" sz="1600" dirty="0" smtClean="0"/>
              <a:t> EDGEAPP, Nov 05 – 5GMARCH, Nov 09 – UASAPP)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8254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SA6 meetings </a:t>
            </a:r>
            <a:r>
              <a:rPr lang="en-GB" altLang="fr-FR" dirty="0" smtClean="0"/>
              <a:t>(Q4/2020) -2/2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9682322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/>
          <p:cNvSpPr>
            <a:spLocks noGrp="1"/>
          </p:cNvSpPr>
          <p:nvPr>
            <p:ph type="title"/>
          </p:nvPr>
        </p:nvSpPr>
        <p:spPr>
          <a:xfrm>
            <a:off x="838200" y="107366"/>
            <a:ext cx="10515600" cy="1325563"/>
          </a:xfrm>
        </p:spPr>
        <p:txBody>
          <a:bodyPr/>
          <a:lstStyle/>
          <a:p>
            <a:r>
              <a:rPr lang="fr-FR" altLang="fr-FR" dirty="0" err="1" smtClean="0"/>
              <a:t>Number</a:t>
            </a:r>
            <a:r>
              <a:rPr lang="fr-FR" altLang="fr-FR" dirty="0" smtClean="0"/>
              <a:t> of </a:t>
            </a:r>
            <a:r>
              <a:rPr lang="fr-FR" altLang="fr-FR" dirty="0" err="1" smtClean="0"/>
              <a:t>Tdocs</a:t>
            </a:r>
            <a:r>
              <a:rPr lang="fr-FR" altLang="fr-FR" dirty="0" smtClean="0"/>
              <a:t> in SA6</a:t>
            </a:r>
          </a:p>
        </p:txBody>
      </p:sp>
      <p:graphicFrame>
        <p:nvGraphicFramePr>
          <p:cNvPr id="10" name="Espace réservé du contenu 5"/>
          <p:cNvGraphicFramePr>
            <a:graphicFrameLocks noGrp="1"/>
          </p:cNvGraphicFramePr>
          <p:nvPr>
            <p:ph idx="1"/>
          </p:nvPr>
        </p:nvGraphicFramePr>
        <p:xfrm>
          <a:off x="668867" y="2161041"/>
          <a:ext cx="10496019" cy="3697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9" name="Worksheet" r:id="rId3" imgW="9128689" imgH="4891946" progId="Excel.Sheet.8">
                  <p:embed/>
                </p:oleObj>
              </mc:Choice>
              <mc:Fallback>
                <p:oleObj name="Worksheet" r:id="rId3" imgW="9128689" imgH="489194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867" y="2161041"/>
                        <a:ext cx="10496019" cy="3697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/>
          <p:cNvSpPr/>
          <p:nvPr/>
        </p:nvSpPr>
        <p:spPr bwMode="auto">
          <a:xfrm>
            <a:off x="1449388" y="1918153"/>
            <a:ext cx="2648480" cy="2428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078024" y="1918153"/>
            <a:ext cx="2216943" cy="242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6294967" y="1918153"/>
            <a:ext cx="2082800" cy="2428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8377766" y="1919741"/>
            <a:ext cx="2595033" cy="2413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56425" y="6053591"/>
            <a:ext cx="4567237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b="1" dirty="0">
                <a:solidFill>
                  <a:srgbClr val="FF0000"/>
                </a:solidFill>
              </a:rPr>
              <a:t>* Statistics do not account for DRAFT revisions during e-meetings</a:t>
            </a:r>
          </a:p>
        </p:txBody>
      </p:sp>
    </p:spTree>
    <p:extLst>
      <p:ext uri="{BB962C8B-B14F-4D97-AF65-F5344CB8AC3E}">
        <p14:creationId xmlns:p14="http://schemas.microsoft.com/office/powerpoint/2010/main" val="35573621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/>
          </p:nvPr>
        </p:nvGraphicFramePr>
        <p:xfrm>
          <a:off x="331788" y="2184400"/>
          <a:ext cx="10488612" cy="3846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3" name="Worksheet" r:id="rId3" imgW="9067871" imgH="4518644" progId="Excel.Sheet.8">
                  <p:embed/>
                </p:oleObj>
              </mc:Choice>
              <mc:Fallback>
                <p:oleObj name="Worksheet" r:id="rId3" imgW="9067871" imgH="4518644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788" y="2184400"/>
                        <a:ext cx="10488612" cy="3846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 bwMode="auto">
          <a:xfrm>
            <a:off x="1009745" y="1937777"/>
            <a:ext cx="1718216" cy="2746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Rel-14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727961" y="1937777"/>
            <a:ext cx="2240279" cy="2746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Rel-15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968240" y="1937777"/>
            <a:ext cx="2518410" cy="27463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Rel-16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7486650" y="1937777"/>
            <a:ext cx="3173730" cy="27463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en-US" sz="1050" b="1" dirty="0">
                <a:solidFill>
                  <a:schemeClr val="bg1"/>
                </a:solidFill>
                <a:latin typeface="Arial" charset="0"/>
              </a:rPr>
              <a:t>Rel-17</a:t>
            </a:r>
          </a:p>
        </p:txBody>
      </p:sp>
      <p:sp>
        <p:nvSpPr>
          <p:cNvPr id="8" name="Titre 1"/>
          <p:cNvSpPr txBox="1">
            <a:spLocks/>
          </p:cNvSpPr>
          <p:nvPr/>
        </p:nvSpPr>
        <p:spPr bwMode="auto">
          <a:xfrm>
            <a:off x="331694" y="10066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fr-FR" altLang="fr-FR" dirty="0" err="1"/>
              <a:t>Numbers</a:t>
            </a:r>
            <a:r>
              <a:rPr lang="fr-FR" altLang="fr-FR" dirty="0"/>
              <a:t> of </a:t>
            </a:r>
            <a:r>
              <a:rPr lang="fr-FR" altLang="fr-FR" dirty="0" err="1"/>
              <a:t>approved</a:t>
            </a:r>
            <a:r>
              <a:rPr lang="fr-FR" altLang="fr-FR" dirty="0"/>
              <a:t> </a:t>
            </a:r>
            <a:r>
              <a:rPr lang="fr-FR" altLang="fr-FR" dirty="0" err="1"/>
              <a:t>pCRs</a:t>
            </a:r>
            <a:r>
              <a:rPr lang="fr-FR" altLang="fr-FR" dirty="0"/>
              <a:t> &amp; </a:t>
            </a:r>
            <a:r>
              <a:rPr lang="fr-FR" altLang="fr-FR" dirty="0" err="1"/>
              <a:t>agreed</a:t>
            </a:r>
            <a:r>
              <a:rPr lang="fr-FR" altLang="fr-FR" dirty="0"/>
              <a:t> </a:t>
            </a:r>
            <a:r>
              <a:rPr lang="fr-FR" altLang="fr-FR" dirty="0" err="1"/>
              <a:t>CRs</a:t>
            </a:r>
            <a:endParaRPr lang="fr-FR" altLang="fr-FR" dirty="0" smtClean="0"/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ce réservé du contenu 4">
            <a:extLst>
              <a:ext uri="{FF2B5EF4-FFF2-40B4-BE49-F238E27FC236}"/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2614712"/>
              </p:ext>
            </p:extLst>
          </p:nvPr>
        </p:nvGraphicFramePr>
        <p:xfrm>
          <a:off x="1059891" y="2096534"/>
          <a:ext cx="9617075" cy="35743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4676">
                  <a:extLst>
                    <a:ext uri="{9D8B030D-6E8A-4147-A177-3AD203B41FA5}"/>
                  </a:extLst>
                </a:gridCol>
                <a:gridCol w="2637644"/>
                <a:gridCol w="2259303"/>
                <a:gridCol w="3015452"/>
              </a:tblGrid>
              <a:tr h="365727">
                <a:tc>
                  <a:txBody>
                    <a:bodyPr/>
                    <a:lstStyle/>
                    <a:p>
                      <a:r>
                        <a:rPr lang="fr-FR" sz="2000" dirty="0"/>
                        <a:t>Meeting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Date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2000" dirty="0"/>
                        <a:t>Location</a:t>
                      </a:r>
                    </a:p>
                  </a:txBody>
                  <a:tcPr marL="91433" marR="91433" marT="45705" marB="45705"/>
                </a:tc>
                <a:tc>
                  <a:txBody>
                    <a:bodyPr/>
                    <a:lstStyle/>
                    <a:p>
                      <a:r>
                        <a:rPr lang="fr-FR" sz="1800" dirty="0" err="1" smtClean="0"/>
                        <a:t>Remarks</a:t>
                      </a:r>
                      <a:endParaRPr lang="fr-FR" sz="1800" dirty="0"/>
                    </a:p>
                  </a:txBody>
                  <a:tcPr marL="91433" marR="91433" marT="45705" marB="45705"/>
                </a:tc>
                <a:extLst>
                  <a:ext uri="{0D108BD9-81ED-4DB2-BD59-A6C34878D82A}"/>
                </a:extLst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SA6#41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18 – </a:t>
                      </a:r>
                      <a:r>
                        <a:rPr lang="en-GB" sz="2000" dirty="0" smtClean="0">
                          <a:effectLst/>
                        </a:rPr>
                        <a:t>26 </a:t>
                      </a:r>
                      <a:r>
                        <a:rPr lang="en-GB" sz="2000" dirty="0">
                          <a:effectLst/>
                        </a:rPr>
                        <a:t>January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sz="1800" dirty="0" smtClean="0"/>
                    </a:p>
                    <a:p>
                      <a:endParaRPr lang="en-US" sz="1800" dirty="0" smtClean="0"/>
                    </a:p>
                    <a:p>
                      <a:r>
                        <a:rPr lang="en-US" sz="1800" dirty="0" smtClean="0"/>
                        <a:t>Based on </a:t>
                      </a:r>
                      <a:r>
                        <a:rPr lang="en-US" sz="1800" baseline="0" dirty="0" smtClean="0"/>
                        <a:t>Rel-17 Stage 2 freeze of June 2021</a:t>
                      </a:r>
                      <a:endParaRPr lang="en-US" sz="18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SA6#42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>
                          <a:effectLst/>
                        </a:rPr>
                        <a:t>01 – </a:t>
                      </a:r>
                      <a:r>
                        <a:rPr lang="en-GB" sz="2000" dirty="0" smtClean="0">
                          <a:effectLst/>
                        </a:rPr>
                        <a:t>09 </a:t>
                      </a:r>
                      <a:r>
                        <a:rPr lang="en-GB" sz="2000" dirty="0">
                          <a:effectLst/>
                        </a:rPr>
                        <a:t>March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SA6#42</a:t>
                      </a:r>
                      <a:r>
                        <a:rPr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BIS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12 </a:t>
                      </a:r>
                      <a:r>
                        <a:rPr lang="en-GB" sz="2000" dirty="0">
                          <a:effectLst/>
                        </a:rPr>
                        <a:t>– </a:t>
                      </a:r>
                      <a:r>
                        <a:rPr lang="en-GB" sz="2000" dirty="0" smtClean="0">
                          <a:effectLst/>
                        </a:rPr>
                        <a:t>20 April </a:t>
                      </a:r>
                      <a:r>
                        <a:rPr lang="en-GB" sz="2000" dirty="0">
                          <a:effectLst/>
                        </a:rPr>
                        <a:t>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576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SA6#43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24</a:t>
                      </a:r>
                      <a:r>
                        <a:rPr lang="en-GB" sz="2000" baseline="0" dirty="0" smtClean="0">
                          <a:effectLst/>
                        </a:rPr>
                        <a:t> May</a:t>
                      </a:r>
                      <a:r>
                        <a:rPr lang="en-GB" sz="2000" dirty="0" smtClean="0">
                          <a:effectLst/>
                        </a:rPr>
                        <a:t> – 02 June 2021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2000" dirty="0" smtClean="0">
                          <a:effectLst/>
                        </a:rPr>
                        <a:t>Online</a:t>
                      </a:r>
                      <a:endParaRPr lang="en-IN" sz="32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SA6#44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– 16 July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Wroclaw,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Poland</a:t>
                      </a: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endParaRPr lang="en-US" sz="2000" dirty="0" smtClean="0"/>
                    </a:p>
                    <a:p>
                      <a:r>
                        <a:rPr lang="en-US" sz="1800" dirty="0" smtClean="0"/>
                        <a:t>To be determined,</a:t>
                      </a:r>
                      <a:r>
                        <a:rPr lang="en-US" sz="1800" baseline="0" dirty="0" smtClean="0"/>
                        <a:t> s</a:t>
                      </a:r>
                      <a:r>
                        <a:rPr lang="en-US" sz="1800" dirty="0" smtClean="0"/>
                        <a:t>ubject to resumption of F2F meetings in 2H2021</a:t>
                      </a:r>
                      <a:endParaRPr lang="en-US" sz="18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Aug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03 Sep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India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(TBC)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SA6#45</a:t>
                      </a:r>
                      <a:r>
                        <a:rPr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BIS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– 15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lang="fr-FR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Tallinn,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Estonia</a:t>
                      </a: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678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SA6#46</a:t>
                      </a:r>
                      <a:endParaRPr lang="fr-FR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3" marR="91433" marT="45697" marB="45697" horzOverflow="overflow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– 19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2021</a:t>
                      </a: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North</a:t>
                      </a:r>
                      <a:r>
                        <a:rPr lang="fr-FR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America</a:t>
                      </a:r>
                      <a:endParaRPr lang="fr-FR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993" marR="89993" marT="46776" marB="46776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 marL="91433" marR="91433" marT="45705" marB="45705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9619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dirty="0"/>
              <a:t>Future SA6 meetings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877480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Overview: Rel-17 Work Items – 1/2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56592"/>
              </p:ext>
            </p:extLst>
          </p:nvPr>
        </p:nvGraphicFramePr>
        <p:xfrm>
          <a:off x="295274" y="1734673"/>
          <a:ext cx="11058525" cy="450569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926625"/>
                <a:gridCol w="1525575"/>
                <a:gridCol w="1232009"/>
                <a:gridCol w="827928"/>
                <a:gridCol w="905404"/>
                <a:gridCol w="1312737"/>
                <a:gridCol w="2328247"/>
              </a:tblGrid>
              <a:tr h="667872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Work</a:t>
                      </a:r>
                      <a:r>
                        <a:rPr lang="en-US" sz="1800" baseline="0" dirty="0" smtClean="0"/>
                        <a:t> Item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 Code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WID Approved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SA#89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SA#90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Target</a:t>
                      </a:r>
                      <a:br>
                        <a:rPr lang="en-US" sz="1800" dirty="0" smtClean="0"/>
                      </a:br>
                      <a:r>
                        <a:rPr lang="en-US" sz="1800" baseline="0" dirty="0" smtClean="0"/>
                        <a:t>Completion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Remarks</a:t>
                      </a:r>
                      <a:endParaRPr lang="en-US" sz="1800" dirty="0"/>
                    </a:p>
                  </a:txBody>
                  <a:tcPr marL="91452" marR="91452" marT="45570" marB="45570"/>
                </a:tc>
              </a:tr>
              <a:tr h="951765">
                <a:tc>
                  <a:txBody>
                    <a:bodyPr/>
                    <a:lstStyle/>
                    <a:p>
                      <a:r>
                        <a:rPr lang="en-US" altLang="en-US" sz="1400" dirty="0" smtClean="0"/>
                        <a:t>Enhancements to Application Architecture for the Mobile Communication System for Railways Phase 2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eMONASTERY2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SP-200994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US" sz="1400" kern="1200" dirty="0" smtClean="0">
                          <a:effectLst/>
                        </a:rPr>
                        <a:t>MC services support on IOPS mode of operation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smtClean="0">
                          <a:effectLst/>
                        </a:rPr>
                        <a:t>MCIOPS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SA#84</a:t>
                      </a:r>
                    </a:p>
                    <a:p>
                      <a:pPr algn="l"/>
                      <a:r>
                        <a:rPr lang="en-US" sz="1600" dirty="0" smtClean="0"/>
                        <a:t>(06/2019)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95%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100%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Declared 100%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  <a:p>
                      <a:pPr algn="l"/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Enhanced Mission Critical Push-to-talk architecture phase 3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enh3MCPTT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SA#87</a:t>
                      </a:r>
                    </a:p>
                    <a:p>
                      <a:pPr algn="l"/>
                      <a:r>
                        <a:rPr lang="en-US" sz="1600" dirty="0" smtClean="0"/>
                        <a:t>(03/2020)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35%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45%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PACK- SP-200995 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734153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Enhancements for functional architecture and information flows for Mission Critical Data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eMCData3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SA#89</a:t>
                      </a:r>
                    </a:p>
                    <a:p>
                      <a:r>
                        <a:rPr lang="en-US" sz="1600" dirty="0" smtClean="0"/>
                        <a:t>(09/2020)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To align</a:t>
                      </a:r>
                      <a:r>
                        <a:rPr lang="en-US" sz="1400" baseline="0" dirty="0" smtClean="0"/>
                        <a:t> with </a:t>
                      </a:r>
                      <a:r>
                        <a:rPr lang="en-US" sz="1400" dirty="0" smtClean="0"/>
                        <a:t>Stage2 freeze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SP-200996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00FF"/>
                        </a:solidFill>
                      </a:endParaRPr>
                    </a:p>
                  </a:txBody>
                  <a:tcPr marL="91452" marR="91452" marT="45570" marB="45570"/>
                </a:tc>
              </a:tr>
              <a:tr h="689460">
                <a:tc>
                  <a:txBody>
                    <a:bodyPr/>
                    <a:lstStyle/>
                    <a:p>
                      <a:r>
                        <a:rPr lang="en-IN" sz="1400" dirty="0" smtClean="0"/>
                        <a:t>Architecture for enabling Edge Applications</a:t>
                      </a:r>
                      <a:endParaRPr lang="en-US" sz="140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EDGEAPP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SA#86</a:t>
                      </a:r>
                    </a:p>
                    <a:p>
                      <a:pPr algn="l"/>
                      <a:r>
                        <a:rPr lang="en-US" sz="1600" dirty="0" smtClean="0"/>
                        <a:t>(12/2019)</a:t>
                      </a:r>
                      <a:endParaRPr lang="en-U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70%</a:t>
                      </a:r>
                      <a:endParaRPr lang="en-US" sz="1600" b="0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/>
                        <a:t>85%</a:t>
                      </a:r>
                      <a:endParaRPr lang="en-US" sz="1600" b="1" dirty="0"/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SA#90</a:t>
                      </a:r>
                    </a:p>
                    <a:p>
                      <a:r>
                        <a:rPr lang="en-US" sz="1600" dirty="0" smtClean="0"/>
                        <a:t>(12/2020)</a:t>
                      </a:r>
                      <a:endParaRPr lang="en-US" sz="1600" dirty="0">
                        <a:solidFill>
                          <a:srgbClr val="FF0000"/>
                        </a:solidFill>
                      </a:endParaRPr>
                    </a:p>
                  </a:txBody>
                  <a:tcPr marL="91452" marR="91452" marT="45570" marB="4557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TS for</a:t>
                      </a:r>
                      <a:r>
                        <a:rPr lang="en-US" sz="1400" baseline="0" dirty="0" smtClean="0"/>
                        <a:t> approval at SA#91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400" kern="1200" dirty="0" smtClean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CR PACK - SP-200997</a:t>
                      </a:r>
                      <a:endParaRPr lang="en-US" sz="1400" kern="1200" dirty="0" smtClean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570" marB="4557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68074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24378</TotalTime>
  <Words>1164</Words>
  <Application>Microsoft Office PowerPoint</Application>
  <PresentationFormat>Widescreen</PresentationFormat>
  <Paragraphs>363</Paragraphs>
  <Slides>18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Malgun Gothic</vt:lpstr>
      <vt:lpstr>Arial</vt:lpstr>
      <vt:lpstr>Calibri</vt:lpstr>
      <vt:lpstr>Calibri Light</vt:lpstr>
      <vt:lpstr>Times New Roman</vt:lpstr>
      <vt:lpstr>Office Theme</vt:lpstr>
      <vt:lpstr>Worksheet</vt:lpstr>
      <vt:lpstr>    SA WG6 status report to  TSG SA#90-e</vt:lpstr>
      <vt:lpstr>SA6 Officials</vt:lpstr>
      <vt:lpstr>PowerPoint Presentation</vt:lpstr>
      <vt:lpstr>PowerPoint Presentation</vt:lpstr>
      <vt:lpstr>PowerPoint Presentation</vt:lpstr>
      <vt:lpstr>Number of Tdocs in SA6</vt:lpstr>
      <vt:lpstr>PowerPoint Presentation</vt:lpstr>
      <vt:lpstr>PowerPoint Presentation</vt:lpstr>
      <vt:lpstr>Overview: Rel-17 Work Items – 1/2</vt:lpstr>
      <vt:lpstr>Overview: Rel-17 Work Items – 2/2</vt:lpstr>
      <vt:lpstr>Overview: Studies</vt:lpstr>
      <vt:lpstr>For TSG SA information and action</vt:lpstr>
      <vt:lpstr>For TSG SA information and action (1/2)</vt:lpstr>
      <vt:lpstr>For TSG SA information and action (2/2)</vt:lpstr>
      <vt:lpstr>Annex</vt:lpstr>
      <vt:lpstr>TEI17</vt:lpstr>
      <vt:lpstr>Rel-16 Corrections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2129_Rev2</cp:lastModifiedBy>
  <cp:revision>1506</cp:revision>
  <dcterms:created xsi:type="dcterms:W3CDTF">2010-02-05T13:52:04Z</dcterms:created>
  <dcterms:modified xsi:type="dcterms:W3CDTF">2020-11-30T14:04:17Z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